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Shape 40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1" name="Shape 41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‹Nº›</a:t>
            </a:fld>
            <a:endParaRPr lang="es" sz="130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1022406" y="1739017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4400" dirty="0"/>
              <a:t>Planificación del </a:t>
            </a:r>
            <a:r>
              <a:rPr lang="es" sz="4400" dirty="0" smtClean="0"/>
              <a:t>entrenamiento y de los hábitos saludables</a:t>
            </a:r>
            <a:r>
              <a:rPr lang="es" dirty="0" smtClean="0"/>
              <a:t>.</a:t>
            </a:r>
            <a:endParaRPr lang="es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1089540" y="3501068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" dirty="0"/>
              <a:t> </a:t>
            </a:r>
            <a:r>
              <a:rPr lang="es" dirty="0" smtClean="0"/>
              <a:t>IES PAL 1º BACHILLERATO</a:t>
            </a:r>
            <a:endParaRPr lang="es" dirty="0"/>
          </a:p>
          <a:p>
            <a:pPr lvl="0" algn="ctr">
              <a:spcBef>
                <a:spcPts val="0"/>
              </a:spcBef>
              <a:buNone/>
            </a:pPr>
            <a:endParaRPr lang="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" dirty="0" smtClean="0"/>
              <a:t>Volumen: </a:t>
            </a:r>
            <a:r>
              <a:rPr lang="es" sz="2400" dirty="0" smtClean="0">
                <a:solidFill>
                  <a:schemeClr val="tx1"/>
                </a:solidFill>
              </a:rPr>
              <a:t>(km, h, min, kg, repeticiones…)</a:t>
            </a:r>
            <a:endParaRPr lang="es" sz="2400" dirty="0">
              <a:solidFill>
                <a:schemeClr val="tx1"/>
              </a:solidFill>
            </a:endParaRP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s" dirty="0" smtClean="0"/>
              <a:t>Intensidad:</a:t>
            </a:r>
            <a:r>
              <a:rPr lang="es" dirty="0">
                <a:solidFill>
                  <a:schemeClr val="tx1"/>
                </a:solidFill>
              </a:rPr>
              <a:t> </a:t>
            </a:r>
            <a:r>
              <a:rPr lang="es" sz="2400" dirty="0" smtClean="0">
                <a:solidFill>
                  <a:schemeClr val="tx1"/>
                </a:solidFill>
              </a:rPr>
              <a:t>(% RM, %Fc, RPE…)</a:t>
            </a:r>
            <a:endParaRPr lang="es" sz="2400" dirty="0" smtClean="0"/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s" dirty="0" smtClean="0"/>
              <a:t>Carga: </a:t>
            </a:r>
            <a:r>
              <a:rPr lang="es" sz="2400" dirty="0" smtClean="0">
                <a:solidFill>
                  <a:schemeClr val="tx1"/>
                </a:solidFill>
              </a:rPr>
              <a:t>(volumen x intensidad)</a:t>
            </a:r>
            <a:endParaRPr lang="es" sz="2400" dirty="0">
              <a:solidFill>
                <a:schemeClr val="tx1"/>
              </a:solidFill>
            </a:endParaRP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s" dirty="0" smtClean="0"/>
              <a:t>Frecuencia: </a:t>
            </a:r>
            <a:r>
              <a:rPr lang="es" sz="2400" dirty="0" smtClean="0">
                <a:solidFill>
                  <a:schemeClr val="tx1"/>
                </a:solidFill>
              </a:rPr>
              <a:t>(sesiones por semana, mes…)</a:t>
            </a:r>
            <a:endParaRPr lang="es" sz="2400" dirty="0"/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s" dirty="0" smtClean="0"/>
              <a:t>Descanso: </a:t>
            </a:r>
            <a:r>
              <a:rPr lang="es" sz="2400" dirty="0" smtClean="0">
                <a:solidFill>
                  <a:schemeClr val="tx1"/>
                </a:solidFill>
              </a:rPr>
              <a:t>(entre series, ejercicios, sesiones…)</a:t>
            </a:r>
            <a:endParaRPr lang="es" sz="2400" dirty="0"/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" dirty="0"/>
              <a:t>Series x Repeticiones-Tiempo/ </a:t>
            </a:r>
            <a:r>
              <a:rPr lang="es" dirty="0" smtClean="0"/>
              <a:t>Descanso</a:t>
            </a:r>
          </a:p>
          <a:p>
            <a:pPr marL="457200" lvl="0" indent="-228600"/>
            <a:r>
              <a:rPr lang="es" dirty="0" smtClean="0">
                <a:solidFill>
                  <a:schemeClr val="tx1"/>
                </a:solidFill>
              </a:rPr>
              <a:t>(</a:t>
            </a:r>
            <a:r>
              <a:rPr lang="es" sz="2400" dirty="0" smtClean="0">
                <a:solidFill>
                  <a:schemeClr val="tx1"/>
                </a:solidFill>
              </a:rPr>
              <a:t>Sentadillas + zancadas: 3x15 (15kg) / 90´´/3´)</a:t>
            </a:r>
          </a:p>
          <a:p>
            <a:pPr marL="457200" lvl="0" indent="-228600"/>
            <a:r>
              <a:rPr lang="es" sz="2400" dirty="0" smtClean="0">
                <a:solidFill>
                  <a:schemeClr val="tx1"/>
                </a:solidFill>
              </a:rPr>
              <a:t>(Fartleck: 10´(60%</a:t>
            </a:r>
            <a:r>
              <a:rPr lang="es" sz="1200" dirty="0" smtClean="0">
                <a:solidFill>
                  <a:schemeClr val="tx1"/>
                </a:solidFill>
              </a:rPr>
              <a:t>Fcmax</a:t>
            </a:r>
            <a:r>
              <a:rPr lang="es" sz="2400" dirty="0" smtClean="0">
                <a:solidFill>
                  <a:schemeClr val="tx1"/>
                </a:solidFill>
              </a:rPr>
              <a:t>) + 3 x (3´(85%) + 2´(65%))+5´(60%)</a:t>
            </a:r>
            <a:endParaRPr lang="es"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Componentes del Entrenamiento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457200" y="939442"/>
            <a:ext cx="8229600" cy="3630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Enfermedades</a:t>
            </a:r>
            <a:endParaRPr lang="es-ES_tradnl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Lesiones.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Estrés.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Alimentación.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Composición corporal.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Descanso y sueño.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Estilo de vida.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Hábitos sociales.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Consumo de sustancias.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Salud postural.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err="1" smtClean="0"/>
              <a:t>Autoconcepto</a:t>
            </a:r>
            <a:r>
              <a:rPr lang="es-ES_tradnl" sz="2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000" dirty="0" smtClean="0"/>
              <a:t>Salud emocional.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54758"/>
            <a:ext cx="8229600" cy="994200"/>
          </a:xfrm>
        </p:spPr>
        <p:txBody>
          <a:bodyPr/>
          <a:lstStyle/>
          <a:p>
            <a:pPr algn="ctr"/>
            <a:r>
              <a:rPr lang="es-ES_tradnl" sz="3200" dirty="0" smtClean="0"/>
              <a:t>Componentes de los hábitos saludables: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57881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038834"/>
            <a:ext cx="8408504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 smtClean="0"/>
              <a:t>Portada.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 smtClean="0"/>
              <a:t>Indice.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 smtClean="0"/>
              <a:t>Introducción.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 smtClean="0"/>
              <a:t>Objetivos.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/>
              <a:t>Test y </a:t>
            </a:r>
            <a:r>
              <a:rPr lang="es" sz="2200" dirty="0" smtClean="0"/>
              <a:t>valoración inicial.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/>
              <a:t>Capacidad </a:t>
            </a:r>
            <a:r>
              <a:rPr lang="es" sz="2200" dirty="0" smtClean="0"/>
              <a:t>física</a:t>
            </a:r>
            <a:r>
              <a:rPr lang="es" sz="2200" dirty="0"/>
              <a:t>, </a:t>
            </a:r>
            <a:r>
              <a:rPr lang="es" sz="2200" dirty="0" smtClean="0"/>
              <a:t>ejercicios</a:t>
            </a:r>
            <a:r>
              <a:rPr lang="es" sz="2200" dirty="0"/>
              <a:t>, </a:t>
            </a:r>
            <a:r>
              <a:rPr lang="es" sz="2200" dirty="0" smtClean="0"/>
              <a:t>progresión</a:t>
            </a:r>
            <a:r>
              <a:rPr lang="es" sz="2200" dirty="0"/>
              <a:t>, </a:t>
            </a:r>
            <a:r>
              <a:rPr lang="es" sz="2200" dirty="0" smtClean="0"/>
              <a:t>sesión.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/>
              <a:t>Cuantificación de las </a:t>
            </a:r>
            <a:r>
              <a:rPr lang="es" sz="2200" dirty="0" smtClean="0"/>
              <a:t>cargas.</a:t>
            </a:r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 smtClean="0"/>
              <a:t>Valoración y propuesta de mejora de los hábitos saludables.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/>
              <a:t>Test y </a:t>
            </a:r>
            <a:r>
              <a:rPr lang="es" sz="2200" dirty="0" smtClean="0"/>
              <a:t>valoración final (tercer trimestre).</a:t>
            </a:r>
            <a:endParaRPr lang="es" sz="2200" dirty="0"/>
          </a:p>
          <a:p>
            <a:pPr marL="5334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 smtClean="0"/>
              <a:t>Conclusiones.</a:t>
            </a:r>
            <a:endParaRPr lang="es" sz="2200" dirty="0"/>
          </a:p>
          <a:p>
            <a:pPr marL="533400" lvl="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s" sz="2200" dirty="0"/>
              <a:t>Bibliografia y webs de </a:t>
            </a:r>
            <a:r>
              <a:rPr lang="es" sz="2200" dirty="0" smtClean="0"/>
              <a:t>referencia.</a:t>
            </a:r>
            <a:endParaRPr lang="es" sz="2200" dirty="0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44634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Vuestro Trabajo de Planificación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¿Realmente es necesario </a:t>
            </a:r>
            <a:r>
              <a:rPr lang="es" dirty="0" smtClean="0"/>
              <a:t>planificar</a:t>
            </a:r>
            <a:r>
              <a:rPr lang="es" dirty="0"/>
              <a:t>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 smtClean="0"/>
              <a:t>Objetivo.</a:t>
            </a:r>
            <a:endParaRPr lang="es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Capacidades </a:t>
            </a:r>
            <a:r>
              <a:rPr lang="es" dirty="0" smtClean="0"/>
              <a:t>individuales.</a:t>
            </a:r>
            <a:endParaRPr lang="es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Medios </a:t>
            </a:r>
            <a:r>
              <a:rPr lang="es" dirty="0" smtClean="0"/>
              <a:t>disponibles.</a:t>
            </a:r>
            <a:endParaRPr lang="es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Tiempo </a:t>
            </a:r>
            <a:r>
              <a:rPr lang="es" dirty="0" smtClean="0"/>
              <a:t>disponible.</a:t>
            </a:r>
            <a:endParaRPr lang="es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Métodos de </a:t>
            </a:r>
            <a:r>
              <a:rPr lang="es" dirty="0" smtClean="0"/>
              <a:t>entrenamiento.</a:t>
            </a:r>
            <a:endParaRPr lang="es" dirty="0"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s" dirty="0"/>
              <a:t>Teoría de las </a:t>
            </a:r>
            <a:r>
              <a:rPr lang="es" dirty="0" smtClean="0"/>
              <a:t>ciencias </a:t>
            </a:r>
            <a:r>
              <a:rPr lang="es" dirty="0"/>
              <a:t>de la </a:t>
            </a:r>
            <a:r>
              <a:rPr lang="es" dirty="0" smtClean="0"/>
              <a:t>AFD.</a:t>
            </a:r>
            <a:endParaRPr lang="es" dirty="0"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3600"/>
              <a:t>Planificación deportiva</a:t>
            </a:r>
          </a:p>
          <a:p>
            <a:pPr lvl="0">
              <a:spcBef>
                <a:spcPts val="0"/>
              </a:spcBef>
              <a:buNone/>
            </a:pPr>
            <a:r>
              <a:rPr lang="es" sz="3000"/>
              <a:t>Aspectos a tener en cuenta: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 smtClean="0"/>
              <a:t>Resistencia cardiovascular y respiratoria.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 smtClean="0"/>
              <a:t>Fuerza y resistencia muscular.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 smtClean="0"/>
              <a:t>Flexibilidad.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 smtClean="0"/>
              <a:t>Composición corporal.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 smtClean="0"/>
              <a:t>Hábitos relacionados con la salud.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Condición física saludable.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864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Capacidad del organismo, de mantener el equilibrio interno (homeostasis) frenta  a estimulos exteriores a los que debe acomodarse.</a:t>
            </a:r>
          </a:p>
          <a:p>
            <a:pPr lvl="0" rtl="0">
              <a:spcBef>
                <a:spcPts val="0"/>
              </a:spcBef>
              <a:buNone/>
            </a:pPr>
            <a:r>
              <a:rPr lang="es"/>
              <a:t>Pueden ser: Frio, calor, cansancio,estrés…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Permitiendo con ello la supervivencia del individuo y la especie.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La adaptación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Resultado de imagen de umbral del entrenamien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857" y="2208488"/>
            <a:ext cx="4302290" cy="268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56199" y="1005702"/>
            <a:ext cx="8486019" cy="22617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dirty="0"/>
              <a:t>Capacidad del individuo o desarrollada por el entrenamiento que condiciona el tipo de estímulo</a:t>
            </a:r>
            <a:r>
              <a:rPr lang="es" dirty="0" smtClean="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lang="es" dirty="0" smtClean="0"/>
          </a:p>
          <a:p>
            <a:pPr lvl="0" rtl="0">
              <a:spcBef>
                <a:spcPts val="0"/>
              </a:spcBef>
              <a:buNone/>
            </a:pPr>
            <a:endParaRPr lang="es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84408" y="115795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Concepto de </a:t>
            </a:r>
            <a:r>
              <a:rPr lang="es" dirty="0" smtClean="0"/>
              <a:t>umbral</a:t>
            </a:r>
            <a:endParaRPr lang="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63750" y="1200167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400" dirty="0"/>
              <a:t>Teoría del estrés (Seyle)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Sindrome </a:t>
            </a:r>
            <a:r>
              <a:rPr lang="es" dirty="0" smtClean="0"/>
              <a:t>general </a:t>
            </a:r>
            <a:r>
              <a:rPr lang="es" dirty="0"/>
              <a:t>de </a:t>
            </a:r>
            <a:r>
              <a:rPr lang="es" dirty="0" smtClean="0"/>
              <a:t>adapatación</a:t>
            </a:r>
            <a:endParaRPr lang="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014" y="1655958"/>
            <a:ext cx="4563133" cy="34212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86450" y="1200167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s" sz="1600" b="1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Tipos de </a:t>
            </a:r>
            <a:r>
              <a:rPr lang="es" dirty="0" smtClean="0"/>
              <a:t>Adaptaciones:</a:t>
            </a:r>
            <a:endParaRPr lang="es" dirty="0"/>
          </a:p>
        </p:txBody>
      </p:sp>
      <p:sp>
        <p:nvSpPr>
          <p:cNvPr id="86" name="Shape 86"/>
          <p:cNvSpPr/>
          <p:nvPr/>
        </p:nvSpPr>
        <p:spPr>
          <a:xfrm>
            <a:off x="817500" y="1553775"/>
            <a:ext cx="2361599" cy="52229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b="1"/>
              <a:t>AGUDA</a:t>
            </a:r>
          </a:p>
        </p:txBody>
      </p:sp>
      <p:sp>
        <p:nvSpPr>
          <p:cNvPr id="87" name="Shape 87"/>
          <p:cNvSpPr/>
          <p:nvPr/>
        </p:nvSpPr>
        <p:spPr>
          <a:xfrm>
            <a:off x="3535975" y="1553775"/>
            <a:ext cx="2361599" cy="522299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b="1"/>
              <a:t>CRÓNICA</a:t>
            </a:r>
          </a:p>
        </p:txBody>
      </p:sp>
      <p:sp>
        <p:nvSpPr>
          <p:cNvPr id="88" name="Shape 88"/>
          <p:cNvSpPr/>
          <p:nvPr/>
        </p:nvSpPr>
        <p:spPr>
          <a:xfrm>
            <a:off x="6254450" y="1553775"/>
            <a:ext cx="2361599" cy="5222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b="1"/>
              <a:t>DESADAPTACIÓN</a:t>
            </a:r>
          </a:p>
        </p:txBody>
      </p:sp>
      <p:sp>
        <p:nvSpPr>
          <p:cNvPr id="89" name="Shape 89"/>
          <p:cNvSpPr/>
          <p:nvPr/>
        </p:nvSpPr>
        <p:spPr>
          <a:xfrm>
            <a:off x="1805325" y="2225450"/>
            <a:ext cx="215700" cy="32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327400" y="2287025"/>
            <a:ext cx="215700" cy="32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4608925" y="2225450"/>
            <a:ext cx="215700" cy="32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817500" y="2616425"/>
            <a:ext cx="2361599" cy="99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dirty="0"/>
              <a:t>Consecuencia de un estimulo puntual.</a:t>
            </a:r>
          </a:p>
          <a:p>
            <a:pPr lvl="0">
              <a:spcBef>
                <a:spcPts val="0"/>
              </a:spcBef>
              <a:buNone/>
            </a:pPr>
            <a:r>
              <a:rPr lang="es" dirty="0"/>
              <a:t>A corto </a:t>
            </a:r>
            <a:r>
              <a:rPr lang="es" dirty="0" smtClean="0"/>
              <a:t>plazo.</a:t>
            </a:r>
            <a:endParaRPr lang="es" dirty="0"/>
          </a:p>
        </p:txBody>
      </p:sp>
      <p:sp>
        <p:nvSpPr>
          <p:cNvPr id="93" name="Shape 93"/>
          <p:cNvSpPr/>
          <p:nvPr/>
        </p:nvSpPr>
        <p:spPr>
          <a:xfrm>
            <a:off x="6325200" y="2616425"/>
            <a:ext cx="2361599" cy="99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dirty="0"/>
              <a:t>Debido a la ausencia de estímulos o al mal uso de los mismos.</a:t>
            </a:r>
          </a:p>
          <a:p>
            <a:pPr lvl="0">
              <a:spcBef>
                <a:spcPts val="0"/>
              </a:spcBef>
              <a:buNone/>
            </a:pPr>
            <a:r>
              <a:rPr lang="es" dirty="0"/>
              <a:t>Procesos </a:t>
            </a:r>
            <a:r>
              <a:rPr lang="es" dirty="0" smtClean="0"/>
              <a:t>reversibles.</a:t>
            </a:r>
            <a:endParaRPr lang="es" dirty="0"/>
          </a:p>
        </p:txBody>
      </p:sp>
      <p:sp>
        <p:nvSpPr>
          <p:cNvPr id="94" name="Shape 94"/>
          <p:cNvSpPr/>
          <p:nvPr/>
        </p:nvSpPr>
        <p:spPr>
          <a:xfrm>
            <a:off x="3490550" y="2616425"/>
            <a:ext cx="2361599" cy="99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dirty="0"/>
              <a:t>Debido a la repetición de estímulos en el tiempo.</a:t>
            </a:r>
          </a:p>
          <a:p>
            <a:pPr lvl="0">
              <a:spcBef>
                <a:spcPts val="0"/>
              </a:spcBef>
              <a:buNone/>
            </a:pPr>
            <a:r>
              <a:rPr lang="es" dirty="0"/>
              <a:t>A </a:t>
            </a:r>
            <a:r>
              <a:rPr lang="es" dirty="0" smtClean="0"/>
              <a:t>medio-largo plazo.</a:t>
            </a:r>
            <a:endParaRPr lang="es" dirty="0"/>
          </a:p>
        </p:txBody>
      </p:sp>
      <p:sp>
        <p:nvSpPr>
          <p:cNvPr id="95" name="Shape 95"/>
          <p:cNvSpPr/>
          <p:nvPr/>
        </p:nvSpPr>
        <p:spPr>
          <a:xfrm>
            <a:off x="6325200" y="3836350"/>
            <a:ext cx="2361599" cy="117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dirty="0"/>
              <a:t>Disminución del tono muscular, aumento de la FC, variaciones de peso, fatiga crónica…</a:t>
            </a:r>
          </a:p>
          <a:p>
            <a:pPr lvl="0">
              <a:spcBef>
                <a:spcPts val="0"/>
              </a:spcBef>
              <a:buNone/>
            </a:pPr>
            <a:r>
              <a:rPr lang="es" dirty="0" smtClean="0"/>
              <a:t>Sobrenetrenamiento.</a:t>
            </a:r>
            <a:endParaRPr lang="es" dirty="0"/>
          </a:p>
        </p:txBody>
      </p:sp>
      <p:sp>
        <p:nvSpPr>
          <p:cNvPr id="96" name="Shape 96"/>
          <p:cNvSpPr/>
          <p:nvPr/>
        </p:nvSpPr>
        <p:spPr>
          <a:xfrm>
            <a:off x="817500" y="3836350"/>
            <a:ext cx="2361599" cy="117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Aumento de la t</a:t>
            </a:r>
            <a:r>
              <a:rPr lang="es" dirty="0" smtClean="0"/>
              <a:t>emperatura</a:t>
            </a:r>
            <a:r>
              <a:rPr lang="es" dirty="0"/>
              <a:t>, </a:t>
            </a:r>
            <a:r>
              <a:rPr lang="es" dirty="0" smtClean="0"/>
              <a:t>frecuencia </a:t>
            </a:r>
            <a:r>
              <a:rPr lang="es" dirty="0"/>
              <a:t>c</a:t>
            </a:r>
            <a:r>
              <a:rPr lang="es" dirty="0" smtClean="0"/>
              <a:t>ardiaca</a:t>
            </a:r>
            <a:r>
              <a:rPr lang="es" dirty="0"/>
              <a:t>, </a:t>
            </a:r>
            <a:r>
              <a:rPr lang="es" dirty="0" smtClean="0"/>
              <a:t>respiratoria</a:t>
            </a:r>
            <a:r>
              <a:rPr lang="es" dirty="0"/>
              <a:t>, </a:t>
            </a:r>
            <a:r>
              <a:rPr lang="es" dirty="0" smtClean="0"/>
              <a:t>sudoración</a:t>
            </a:r>
            <a:r>
              <a:rPr lang="es" dirty="0"/>
              <a:t>, </a:t>
            </a:r>
            <a:r>
              <a:rPr lang="es" dirty="0" smtClean="0"/>
              <a:t>distribución del flujo sanguineo...</a:t>
            </a:r>
            <a:endParaRPr lang="es" dirty="0"/>
          </a:p>
        </p:txBody>
      </p:sp>
      <p:sp>
        <p:nvSpPr>
          <p:cNvPr id="97" name="Shape 97"/>
          <p:cNvSpPr/>
          <p:nvPr/>
        </p:nvSpPr>
        <p:spPr>
          <a:xfrm>
            <a:off x="3535975" y="3836350"/>
            <a:ext cx="2361599" cy="117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dirty="0"/>
              <a:t>Aumento del tamaño del corazón, pulmones, fibras </a:t>
            </a:r>
            <a:r>
              <a:rPr lang="es" dirty="0" smtClean="0"/>
              <a:t>musculares, mejora </a:t>
            </a:r>
            <a:r>
              <a:rPr lang="es" dirty="0"/>
              <a:t>en los procesos metabólicos….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2400" dirty="0"/>
              <a:t>Aumento de la capacidad funcional respecto al valor </a:t>
            </a:r>
            <a:r>
              <a:rPr lang="es" sz="2400" dirty="0" smtClean="0"/>
              <a:t>anterior.Es </a:t>
            </a:r>
            <a:r>
              <a:rPr lang="es" sz="2400" dirty="0"/>
              <a:t>necesario el equilibrio entre carga, alimentación y </a:t>
            </a:r>
            <a:r>
              <a:rPr lang="es" sz="2400" dirty="0" smtClean="0"/>
              <a:t>descanso.</a:t>
            </a:r>
          </a:p>
          <a:p>
            <a:pPr lvl="0" rtl="0">
              <a:spcBef>
                <a:spcPts val="0"/>
              </a:spcBef>
              <a:buNone/>
            </a:pPr>
            <a:endParaRPr lang="es" sz="24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La supercompensación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19" y="2433872"/>
            <a:ext cx="6687483" cy="25816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Individualización.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Especificidad.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Planificación.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Progresión.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Continuidad.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Sobrecarga.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Variedad.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/>
              <a:t>Relación Carga descanso- r</a:t>
            </a:r>
            <a:r>
              <a:rPr lang="es" sz="2400" dirty="0" smtClean="0"/>
              <a:t>egeneración.</a:t>
            </a:r>
            <a:endParaRPr lang="es" sz="2400" dirty="0"/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s" sz="2400" dirty="0" smtClean="0"/>
              <a:t>Reversibilidad.</a:t>
            </a:r>
            <a:endParaRPr lang="es" sz="2400" dirty="0"/>
          </a:p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Principios del entrenamiento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486</Words>
  <Application>Microsoft Office PowerPoint</Application>
  <PresentationFormat>Presentación en pantalla (16:9)</PresentationFormat>
  <Paragraphs>87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wave</vt:lpstr>
      <vt:lpstr>Planificación del entrenamiento y de los hábitos saludables.</vt:lpstr>
      <vt:lpstr>Planificación deportiva Aspectos a tener en cuenta:</vt:lpstr>
      <vt:lpstr>Condición física saludable.</vt:lpstr>
      <vt:lpstr>La adaptación</vt:lpstr>
      <vt:lpstr>Concepto de umbral</vt:lpstr>
      <vt:lpstr>Sindrome general de adapatación</vt:lpstr>
      <vt:lpstr>Tipos de Adaptaciones:</vt:lpstr>
      <vt:lpstr>La supercompensación</vt:lpstr>
      <vt:lpstr>Principios del entrenamiento</vt:lpstr>
      <vt:lpstr>Componentes del Entrenamiento</vt:lpstr>
      <vt:lpstr>Componentes de los hábitos saludables:</vt:lpstr>
      <vt:lpstr>Vuestro Trabajo de Planificación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del entrenamiento y de los hábitos saludables.</dc:title>
  <cp:lastModifiedBy>rober</cp:lastModifiedBy>
  <cp:revision>6</cp:revision>
  <dcterms:modified xsi:type="dcterms:W3CDTF">2018-10-02T09:27:24Z</dcterms:modified>
</cp:coreProperties>
</file>